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25146000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7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1301"/>
    <a:srgbClr val="6C320A"/>
    <a:srgbClr val="FFCF03"/>
    <a:srgbClr val="FECE02"/>
    <a:srgbClr val="FFFFFF"/>
    <a:srgbClr val="492207"/>
    <a:srgbClr val="632D09"/>
    <a:srgbClr val="7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869" autoAdjust="0"/>
    <p:restoredTop sz="94660"/>
  </p:normalViewPr>
  <p:slideViewPr>
    <p:cSldViewPr snapToGrid="0">
      <p:cViewPr>
        <p:scale>
          <a:sx n="50" d="100"/>
          <a:sy n="50" d="100"/>
        </p:scale>
        <p:origin x="475" y="-2630"/>
      </p:cViewPr>
      <p:guideLst>
        <p:guide orient="horz" pos="11339"/>
        <p:guide pos="7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5950" y="5891626"/>
            <a:ext cx="21374100" cy="12533242"/>
          </a:xfrm>
        </p:spPr>
        <p:txBody>
          <a:bodyPr anchor="b"/>
          <a:lstStyle>
            <a:lvl1pPr algn="ctr">
              <a:defRPr sz="16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3250" y="18908198"/>
            <a:ext cx="18859500" cy="8691601"/>
          </a:xfrm>
        </p:spPr>
        <p:txBody>
          <a:bodyPr/>
          <a:lstStyle>
            <a:lvl1pPr marL="0" indent="0" algn="ctr">
              <a:buNone/>
              <a:defRPr sz="6600"/>
            </a:lvl1pPr>
            <a:lvl2pPr marL="1257300" indent="0" algn="ctr">
              <a:buNone/>
              <a:defRPr sz="5500"/>
            </a:lvl2pPr>
            <a:lvl3pPr marL="2514600" indent="0" algn="ctr">
              <a:buNone/>
              <a:defRPr sz="4950"/>
            </a:lvl3pPr>
            <a:lvl4pPr marL="3771900" indent="0" algn="ctr">
              <a:buNone/>
              <a:defRPr sz="4400"/>
            </a:lvl4pPr>
            <a:lvl5pPr marL="5029200" indent="0" algn="ctr">
              <a:buNone/>
              <a:defRPr sz="4400"/>
            </a:lvl5pPr>
            <a:lvl6pPr marL="6286500" indent="0" algn="ctr">
              <a:buNone/>
              <a:defRPr sz="4400"/>
            </a:lvl6pPr>
            <a:lvl7pPr marL="7543800" indent="0" algn="ctr">
              <a:buNone/>
              <a:defRPr sz="4400"/>
            </a:lvl7pPr>
            <a:lvl8pPr marL="8801100" indent="0" algn="ctr">
              <a:buNone/>
              <a:defRPr sz="4400"/>
            </a:lvl8pPr>
            <a:lvl9pPr marL="10058400" indent="0" algn="ctr">
              <a:buNone/>
              <a:defRPr sz="4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6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2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995108" y="1916653"/>
            <a:ext cx="5422106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8789" y="1916653"/>
            <a:ext cx="1595199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6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692" y="8974945"/>
            <a:ext cx="21688425" cy="14974888"/>
          </a:xfrm>
        </p:spPr>
        <p:txBody>
          <a:bodyPr anchor="b"/>
          <a:lstStyle>
            <a:lvl1pPr>
              <a:defRPr sz="16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692" y="24091502"/>
            <a:ext cx="21688425" cy="787494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1"/>
                </a:solidFill>
              </a:defRPr>
            </a:lvl1pPr>
            <a:lvl2pPr marL="125730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2pPr>
            <a:lvl3pPr marL="2514600" indent="0">
              <a:buNone/>
              <a:defRPr sz="4950">
                <a:solidFill>
                  <a:schemeClr val="tx1">
                    <a:tint val="75000"/>
                  </a:schemeClr>
                </a:solidFill>
              </a:defRPr>
            </a:lvl3pPr>
            <a:lvl4pPr marL="37719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4pPr>
            <a:lvl5pPr marL="50292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5pPr>
            <a:lvl6pPr marL="62865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6pPr>
            <a:lvl7pPr marL="75438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7pPr>
            <a:lvl8pPr marL="88011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8pPr>
            <a:lvl9pPr marL="100584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2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8788" y="9583264"/>
            <a:ext cx="10687050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30163" y="9583264"/>
            <a:ext cx="10687050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8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063" y="1916661"/>
            <a:ext cx="21688425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065" y="8824938"/>
            <a:ext cx="10637935" cy="4324966"/>
          </a:xfrm>
        </p:spPr>
        <p:txBody>
          <a:bodyPr anchor="b"/>
          <a:lstStyle>
            <a:lvl1pPr marL="0" indent="0">
              <a:buNone/>
              <a:defRPr sz="6600" b="1"/>
            </a:lvl1pPr>
            <a:lvl2pPr marL="1257300" indent="0">
              <a:buNone/>
              <a:defRPr sz="5500" b="1"/>
            </a:lvl2pPr>
            <a:lvl3pPr marL="2514600" indent="0">
              <a:buNone/>
              <a:defRPr sz="4950" b="1"/>
            </a:lvl3pPr>
            <a:lvl4pPr marL="3771900" indent="0">
              <a:buNone/>
              <a:defRPr sz="4400" b="1"/>
            </a:lvl4pPr>
            <a:lvl5pPr marL="5029200" indent="0">
              <a:buNone/>
              <a:defRPr sz="4400" b="1"/>
            </a:lvl5pPr>
            <a:lvl6pPr marL="6286500" indent="0">
              <a:buNone/>
              <a:defRPr sz="4400" b="1"/>
            </a:lvl6pPr>
            <a:lvl7pPr marL="7543800" indent="0">
              <a:buNone/>
              <a:defRPr sz="4400" b="1"/>
            </a:lvl7pPr>
            <a:lvl8pPr marL="8801100" indent="0">
              <a:buNone/>
              <a:defRPr sz="4400" b="1"/>
            </a:lvl8pPr>
            <a:lvl9pPr marL="10058400" indent="0">
              <a:buNone/>
              <a:defRPr sz="4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065" y="13149904"/>
            <a:ext cx="10637935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30164" y="8824938"/>
            <a:ext cx="10690325" cy="4324966"/>
          </a:xfrm>
        </p:spPr>
        <p:txBody>
          <a:bodyPr anchor="b"/>
          <a:lstStyle>
            <a:lvl1pPr marL="0" indent="0">
              <a:buNone/>
              <a:defRPr sz="6600" b="1"/>
            </a:lvl1pPr>
            <a:lvl2pPr marL="1257300" indent="0">
              <a:buNone/>
              <a:defRPr sz="5500" b="1"/>
            </a:lvl2pPr>
            <a:lvl3pPr marL="2514600" indent="0">
              <a:buNone/>
              <a:defRPr sz="4950" b="1"/>
            </a:lvl3pPr>
            <a:lvl4pPr marL="3771900" indent="0">
              <a:buNone/>
              <a:defRPr sz="4400" b="1"/>
            </a:lvl4pPr>
            <a:lvl5pPr marL="5029200" indent="0">
              <a:buNone/>
              <a:defRPr sz="4400" b="1"/>
            </a:lvl5pPr>
            <a:lvl6pPr marL="6286500" indent="0">
              <a:buNone/>
              <a:defRPr sz="4400" b="1"/>
            </a:lvl6pPr>
            <a:lvl7pPr marL="7543800" indent="0">
              <a:buNone/>
              <a:defRPr sz="4400" b="1"/>
            </a:lvl7pPr>
            <a:lvl8pPr marL="8801100" indent="0">
              <a:buNone/>
              <a:defRPr sz="4400" b="1"/>
            </a:lvl8pPr>
            <a:lvl9pPr marL="10058400" indent="0">
              <a:buNone/>
              <a:defRPr sz="4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30164" y="13149904"/>
            <a:ext cx="10690325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6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1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5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063" y="2399982"/>
            <a:ext cx="8110240" cy="8399939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0325" y="5183304"/>
            <a:ext cx="12730163" cy="25583147"/>
          </a:xfrm>
        </p:spPr>
        <p:txBody>
          <a:bodyPr/>
          <a:lstStyle>
            <a:lvl1pPr>
              <a:defRPr sz="8800"/>
            </a:lvl1pPr>
            <a:lvl2pPr>
              <a:defRPr sz="7700"/>
            </a:lvl2pPr>
            <a:lvl3pPr>
              <a:defRPr sz="66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063" y="10799922"/>
            <a:ext cx="8110240" cy="20008190"/>
          </a:xfrm>
        </p:spPr>
        <p:txBody>
          <a:bodyPr/>
          <a:lstStyle>
            <a:lvl1pPr marL="0" indent="0">
              <a:buNone/>
              <a:defRPr sz="4400"/>
            </a:lvl1pPr>
            <a:lvl2pPr marL="1257300" indent="0">
              <a:buNone/>
              <a:defRPr sz="3850"/>
            </a:lvl2pPr>
            <a:lvl3pPr marL="2514600" indent="0">
              <a:buNone/>
              <a:defRPr sz="3300"/>
            </a:lvl3pPr>
            <a:lvl4pPr marL="3771900" indent="0">
              <a:buNone/>
              <a:defRPr sz="2750"/>
            </a:lvl4pPr>
            <a:lvl5pPr marL="5029200" indent="0">
              <a:buNone/>
              <a:defRPr sz="2750"/>
            </a:lvl5pPr>
            <a:lvl6pPr marL="6286500" indent="0">
              <a:buNone/>
              <a:defRPr sz="2750"/>
            </a:lvl6pPr>
            <a:lvl7pPr marL="7543800" indent="0">
              <a:buNone/>
              <a:defRPr sz="2750"/>
            </a:lvl7pPr>
            <a:lvl8pPr marL="8801100" indent="0">
              <a:buNone/>
              <a:defRPr sz="2750"/>
            </a:lvl8pPr>
            <a:lvl9pPr marL="10058400" indent="0">
              <a:buNone/>
              <a:defRPr sz="2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063" y="2399982"/>
            <a:ext cx="8110240" cy="8399939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690325" y="5183304"/>
            <a:ext cx="12730163" cy="25583147"/>
          </a:xfrm>
        </p:spPr>
        <p:txBody>
          <a:bodyPr anchor="t"/>
          <a:lstStyle>
            <a:lvl1pPr marL="0" indent="0">
              <a:buNone/>
              <a:defRPr sz="8800"/>
            </a:lvl1pPr>
            <a:lvl2pPr marL="1257300" indent="0">
              <a:buNone/>
              <a:defRPr sz="7700"/>
            </a:lvl2pPr>
            <a:lvl3pPr marL="2514600" indent="0">
              <a:buNone/>
              <a:defRPr sz="6600"/>
            </a:lvl3pPr>
            <a:lvl4pPr marL="3771900" indent="0">
              <a:buNone/>
              <a:defRPr sz="5500"/>
            </a:lvl4pPr>
            <a:lvl5pPr marL="5029200" indent="0">
              <a:buNone/>
              <a:defRPr sz="5500"/>
            </a:lvl5pPr>
            <a:lvl6pPr marL="6286500" indent="0">
              <a:buNone/>
              <a:defRPr sz="5500"/>
            </a:lvl6pPr>
            <a:lvl7pPr marL="7543800" indent="0">
              <a:buNone/>
              <a:defRPr sz="5500"/>
            </a:lvl7pPr>
            <a:lvl8pPr marL="8801100" indent="0">
              <a:buNone/>
              <a:defRPr sz="5500"/>
            </a:lvl8pPr>
            <a:lvl9pPr marL="10058400" indent="0">
              <a:buNone/>
              <a:defRPr sz="5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063" y="10799922"/>
            <a:ext cx="8110240" cy="20008190"/>
          </a:xfrm>
        </p:spPr>
        <p:txBody>
          <a:bodyPr/>
          <a:lstStyle>
            <a:lvl1pPr marL="0" indent="0">
              <a:buNone/>
              <a:defRPr sz="4400"/>
            </a:lvl1pPr>
            <a:lvl2pPr marL="1257300" indent="0">
              <a:buNone/>
              <a:defRPr sz="3850"/>
            </a:lvl2pPr>
            <a:lvl3pPr marL="2514600" indent="0">
              <a:buNone/>
              <a:defRPr sz="3300"/>
            </a:lvl3pPr>
            <a:lvl4pPr marL="3771900" indent="0">
              <a:buNone/>
              <a:defRPr sz="2750"/>
            </a:lvl4pPr>
            <a:lvl5pPr marL="5029200" indent="0">
              <a:buNone/>
              <a:defRPr sz="2750"/>
            </a:lvl5pPr>
            <a:lvl6pPr marL="6286500" indent="0">
              <a:buNone/>
              <a:defRPr sz="2750"/>
            </a:lvl6pPr>
            <a:lvl7pPr marL="7543800" indent="0">
              <a:buNone/>
              <a:defRPr sz="2750"/>
            </a:lvl7pPr>
            <a:lvl8pPr marL="8801100" indent="0">
              <a:buNone/>
              <a:defRPr sz="2750"/>
            </a:lvl8pPr>
            <a:lvl9pPr marL="10058400" indent="0">
              <a:buNone/>
              <a:defRPr sz="2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7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28788" y="1916661"/>
            <a:ext cx="21688425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8788" y="9583264"/>
            <a:ext cx="21688425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28788" y="33366432"/>
            <a:ext cx="5657850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23C6A-DBC7-4784-9186-97F2EF17144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613" y="33366432"/>
            <a:ext cx="8486775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59363" y="33366432"/>
            <a:ext cx="5657850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B0CF6-8FC2-41A6-A528-B5A7555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4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4600" rtl="0" eaLnBrk="1" latinLnBrk="0" hangingPunct="1">
        <a:lnSpc>
          <a:spcPct val="90000"/>
        </a:lnSpc>
        <a:spcBef>
          <a:spcPct val="0"/>
        </a:spcBef>
        <a:buNone/>
        <a:defRPr sz="1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8650" indent="-628650" algn="l" defTabSz="2514600" rtl="0" eaLnBrk="1" latinLnBrk="0" hangingPunct="1">
        <a:lnSpc>
          <a:spcPct val="90000"/>
        </a:lnSpc>
        <a:spcBef>
          <a:spcPts val="275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1pPr>
      <a:lvl2pPr marL="18859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1432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44005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4950" kern="1200">
          <a:solidFill>
            <a:schemeClr val="tx1"/>
          </a:solidFill>
          <a:latin typeface="+mn-lt"/>
          <a:ea typeface="+mn-ea"/>
          <a:cs typeface="+mn-cs"/>
        </a:defRPr>
      </a:lvl4pPr>
      <a:lvl5pPr marL="56578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4950" kern="1200">
          <a:solidFill>
            <a:schemeClr val="tx1"/>
          </a:solidFill>
          <a:latin typeface="+mn-lt"/>
          <a:ea typeface="+mn-ea"/>
          <a:cs typeface="+mn-cs"/>
        </a:defRPr>
      </a:lvl5pPr>
      <a:lvl6pPr marL="69151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4950" kern="1200">
          <a:solidFill>
            <a:schemeClr val="tx1"/>
          </a:solidFill>
          <a:latin typeface="+mn-lt"/>
          <a:ea typeface="+mn-ea"/>
          <a:cs typeface="+mn-cs"/>
        </a:defRPr>
      </a:lvl6pPr>
      <a:lvl7pPr marL="81724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4950" kern="1200">
          <a:solidFill>
            <a:schemeClr val="tx1"/>
          </a:solidFill>
          <a:latin typeface="+mn-lt"/>
          <a:ea typeface="+mn-ea"/>
          <a:cs typeface="+mn-cs"/>
        </a:defRPr>
      </a:lvl7pPr>
      <a:lvl8pPr marL="94297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4950" kern="1200">
          <a:solidFill>
            <a:schemeClr val="tx1"/>
          </a:solidFill>
          <a:latin typeface="+mn-lt"/>
          <a:ea typeface="+mn-ea"/>
          <a:cs typeface="+mn-cs"/>
        </a:defRPr>
      </a:lvl8pPr>
      <a:lvl9pPr marL="10687050" indent="-628650" algn="l" defTabSz="2514600" rtl="0" eaLnBrk="1" latinLnBrk="0" hangingPunct="1">
        <a:lnSpc>
          <a:spcPct val="90000"/>
        </a:lnSpc>
        <a:spcBef>
          <a:spcPts val="1375"/>
        </a:spcBef>
        <a:buFont typeface="Arial" panose="020B0604020202020204" pitchFamily="34" charset="0"/>
        <a:buChar char="•"/>
        <a:defRPr sz="4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1pPr>
      <a:lvl2pPr marL="12573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2pPr>
      <a:lvl3pPr marL="25146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3pPr>
      <a:lvl4pPr marL="37719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4pPr>
      <a:lvl5pPr marL="50292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5pPr>
      <a:lvl6pPr marL="62865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6pPr>
      <a:lvl7pPr marL="75438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7pPr>
      <a:lvl8pPr marL="88011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8pPr>
      <a:lvl9pPr marL="10058400" algn="l" defTabSz="2514600" rtl="0" eaLnBrk="1" latinLnBrk="0" hangingPunct="1">
        <a:defRPr sz="4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6.png"/><Relationship Id="rId39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image" Target="../media/image1.png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47" Type="http://schemas.openxmlformats.org/officeDocument/2006/relationships/image" Target="../media/image2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5.png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46" Type="http://schemas.openxmlformats.org/officeDocument/2006/relationships/image" Target="../media/image26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9.png"/><Relationship Id="rId41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.png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45" Type="http://schemas.openxmlformats.org/officeDocument/2006/relationships/image" Target="../media/image2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3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1.png"/><Relationship Id="rId44" Type="http://schemas.openxmlformats.org/officeDocument/2006/relationships/image" Target="../media/image2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7">
            <a:extLst>
              <a:ext uri="{FF2B5EF4-FFF2-40B4-BE49-F238E27FC236}">
                <a16:creationId xmlns:a16="http://schemas.microsoft.com/office/drawing/2014/main" id="{CBDBAA0D-A4E6-2227-F9DF-3A4A81B5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6367"/>
            <a:ext cx="25145999" cy="1577975"/>
          </a:xfrm>
          <a:prstGeom prst="rect">
            <a:avLst/>
          </a:prstGeom>
          <a:noFill/>
          <a:ln w="63500">
            <a:solidFill>
              <a:srgbClr val="632D09"/>
            </a:solidFill>
          </a:ln>
          <a:effectLst>
            <a:softEdge rad="63500"/>
          </a:effectLst>
        </p:spPr>
        <p:txBody>
          <a:bodyPr lIns="106664" tIns="53331" rIns="106664" bIns="53331" anchor="ctr"/>
          <a:lstStyle>
            <a:lvl1pPr defTabSz="4389438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7600" b="1" dirty="0" err="1">
                <a:solidFill>
                  <a:srgbClr val="5A1301"/>
                </a:solidFill>
                <a:latin typeface="Arvo" pitchFamily="-84" charset="0"/>
              </a:rPr>
              <a:t>Adversarially</a:t>
            </a:r>
            <a:r>
              <a:rPr lang="en-US" sz="7600" b="1" dirty="0">
                <a:solidFill>
                  <a:srgbClr val="5A1301"/>
                </a:solidFill>
                <a:latin typeface="Arvo" pitchFamily="-84" charset="0"/>
              </a:rPr>
              <a:t> Robust Continual Learning</a:t>
            </a:r>
          </a:p>
        </p:txBody>
      </p:sp>
      <p:pic>
        <p:nvPicPr>
          <p:cNvPr id="5" name="Picture 2 1" descr="WCCI2022 – WCCI2022 Padua, Italy 18-23 July">
            <a:extLst>
              <a:ext uri="{FF2B5EF4-FFF2-40B4-BE49-F238E27FC236}">
                <a16:creationId xmlns:a16="http://schemas.microsoft.com/office/drawing/2014/main" id="{493CF336-6DE3-8AA7-E83C-2C2BF2C2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3" y="146396"/>
            <a:ext cx="3074448" cy="14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4" descr="RU_Logo.png">
            <a:extLst>
              <a:ext uri="{FF2B5EF4-FFF2-40B4-BE49-F238E27FC236}">
                <a16:creationId xmlns:a16="http://schemas.microsoft.com/office/drawing/2014/main" id="{6063E02E-594B-FE58-D174-C1E3C421B8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1" y="1377339"/>
            <a:ext cx="2541182" cy="1173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 2" descr="NSF Logo | NSF - National Science Foundation">
            <a:extLst>
              <a:ext uri="{FF2B5EF4-FFF2-40B4-BE49-F238E27FC236}">
                <a16:creationId xmlns:a16="http://schemas.microsoft.com/office/drawing/2014/main" id="{A9B36F6D-8A81-F8CE-322D-7FD42202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611" y="100949"/>
            <a:ext cx="1656748" cy="166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B6AC0F-0C83-D021-84EF-BDA50B254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290" y="285380"/>
            <a:ext cx="1432060" cy="14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16 1">
            <a:extLst>
              <a:ext uri="{FF2B5EF4-FFF2-40B4-BE49-F238E27FC236}">
                <a16:creationId xmlns:a16="http://schemas.microsoft.com/office/drawing/2014/main" id="{23AB5A8E-F8CA-A71B-E3F5-6A71CFEB2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2035"/>
            <a:ext cx="25146000" cy="85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664" tIns="53331" rIns="106664" bIns="53331"/>
          <a:lstStyle>
            <a:lvl1pPr marL="1646238" indent="-1646238" defTabSz="4389438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4600" b="1" dirty="0" err="1">
                <a:solidFill>
                  <a:srgbClr val="5A1301"/>
                </a:solidFill>
                <a:latin typeface="Arvo" pitchFamily="-84" charset="0"/>
              </a:rPr>
              <a:t>Hikmat</a:t>
            </a:r>
            <a:r>
              <a:rPr lang="en-US" sz="4600" b="1" dirty="0">
                <a:solidFill>
                  <a:srgbClr val="5A1301"/>
                </a:solidFill>
                <a:latin typeface="Arvo" pitchFamily="-84" charset="0"/>
              </a:rPr>
              <a:t> Khan • </a:t>
            </a:r>
            <a:r>
              <a:rPr lang="en-US" sz="4600" b="1" dirty="0" err="1">
                <a:solidFill>
                  <a:srgbClr val="5A1301"/>
                </a:solidFill>
                <a:latin typeface="Arvo" pitchFamily="-84" charset="0"/>
              </a:rPr>
              <a:t>Nidhal</a:t>
            </a:r>
            <a:r>
              <a:rPr lang="en-US" sz="4600" b="1" dirty="0">
                <a:solidFill>
                  <a:srgbClr val="5A1301"/>
                </a:solidFill>
                <a:latin typeface="Arvo" pitchFamily="-84" charset="0"/>
              </a:rPr>
              <a:t> Carla </a:t>
            </a:r>
            <a:r>
              <a:rPr lang="en-US" sz="4600" b="1" dirty="0" err="1">
                <a:solidFill>
                  <a:srgbClr val="5A1301"/>
                </a:solidFill>
                <a:latin typeface="Arvo" pitchFamily="-84" charset="0"/>
              </a:rPr>
              <a:t>Bouaynaya</a:t>
            </a:r>
            <a:r>
              <a:rPr lang="en-US" sz="4600" b="1" dirty="0">
                <a:solidFill>
                  <a:srgbClr val="5A1301"/>
                </a:solidFill>
                <a:latin typeface="Arvo" pitchFamily="-84" charset="0"/>
              </a:rPr>
              <a:t> •  Ghulam Rasool</a:t>
            </a:r>
          </a:p>
        </p:txBody>
      </p:sp>
      <p:sp>
        <p:nvSpPr>
          <p:cNvPr id="15" name="Rectangle 116 2">
            <a:extLst>
              <a:ext uri="{FF2B5EF4-FFF2-40B4-BE49-F238E27FC236}">
                <a16:creationId xmlns:a16="http://schemas.microsoft.com/office/drawing/2014/main" id="{221DEEE0-A547-2BF1-6666-D16B92B06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1269"/>
            <a:ext cx="25146000" cy="85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664" tIns="53331" rIns="106664" bIns="53331"/>
          <a:lstStyle>
            <a:lvl1pPr marL="1646238" indent="-1646238" defTabSz="4389438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3200" b="1" dirty="0">
                <a:solidFill>
                  <a:srgbClr val="5A1301"/>
                </a:solidFill>
                <a:latin typeface="Arvo" pitchFamily="-84" charset="0"/>
              </a:rPr>
              <a:t>Department of Electrical and Computer Engineering, Rowan University, USA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86D644-2CCC-229B-6AFD-A68D907558F4}"/>
              </a:ext>
            </a:extLst>
          </p:cNvPr>
          <p:cNvSpPr/>
          <p:nvPr/>
        </p:nvSpPr>
        <p:spPr>
          <a:xfrm>
            <a:off x="496164" y="3097871"/>
            <a:ext cx="11742311" cy="3504265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Recent approaches in continual learning (CL) have focused on extracting various types of features from multi-task datasets to prevent catastrophic forgetting — without formally evaluating the quality, robustness and usefulness of these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paper presents an empirical study to demonstrate the importance of robust features in the context of class incremental learning (CIL).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F7BE8A-1113-6A46-0C1E-943AB802F76E}"/>
              </a:ext>
            </a:extLst>
          </p:cNvPr>
          <p:cNvSpPr/>
          <p:nvPr/>
        </p:nvSpPr>
        <p:spPr>
          <a:xfrm>
            <a:off x="492640" y="7189379"/>
            <a:ext cx="11742309" cy="4675525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Adversarial robustness can be understood by decomposing learned features into robust and non-robust types.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robust features were used to build robust datasets and shown to increase adversarial robustness significantly.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56F8-14AE-CF8D-D49A-4EDD0D4BFE82}"/>
              </a:ext>
            </a:extLst>
          </p:cNvPr>
          <p:cNvSpPr/>
          <p:nvPr/>
        </p:nvSpPr>
        <p:spPr>
          <a:xfrm>
            <a:off x="2055459" y="6885720"/>
            <a:ext cx="8239132" cy="560528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DEFINING USEFUL AND ROBUST FEATURES</a:t>
            </a:r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7F85724B-148A-B102-C0A2-BE6225EE287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850" y="1752648"/>
            <a:ext cx="888088" cy="888090"/>
          </a:xfrm>
          <a:prstGeom prst="rect">
            <a:avLst/>
          </a:prstGeom>
        </p:spPr>
      </p:pic>
      <p:sp>
        <p:nvSpPr>
          <p:cNvPr id="106" name="Rectangle 116 5">
            <a:extLst>
              <a:ext uri="{FF2B5EF4-FFF2-40B4-BE49-F238E27FC236}">
                <a16:creationId xmlns:a16="http://schemas.microsoft.com/office/drawing/2014/main" id="{B28EF724-D441-B4E6-1FD4-B98FBFFAB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4164" y="2534347"/>
            <a:ext cx="1311748" cy="28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664" tIns="53331" rIns="106664" bIns="53331"/>
          <a:lstStyle>
            <a:lvl1pPr marL="1646238" indent="-1646238" defTabSz="4389438"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2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250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Project Page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EF4A8B0-87AD-0582-12EF-6449678DA1D4}"/>
              </a:ext>
            </a:extLst>
          </p:cNvPr>
          <p:cNvSpPr/>
          <p:nvPr/>
        </p:nvSpPr>
        <p:spPr>
          <a:xfrm>
            <a:off x="4069839" y="2838642"/>
            <a:ext cx="4405986" cy="560528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ABSTRACT</a:t>
            </a:r>
          </a:p>
        </p:txBody>
      </p:sp>
      <p:pic>
        <p:nvPicPr>
          <p:cNvPr id="47" name="Picture 46" descr="\documentclass{article}&#10;\usepackage{amsmath}&#10;&#10;\usepackage{array}&#10;\usepackage{amsmath}&#10;\usepackage{amsmath,amssymb}&#10;\DeclareMathOperator{\E}{\mathbb{E}}&#10;\pagestyle{empty}&#10;\begin{document}&#10; &#10;\begin{equation*}&#10; \mathbb{E}_{(x,y)\sim\mathcal{D}}[\inf_{\delta\in \Delta(x)} y.f(x +\delta)] \ge \gamma \dots\dots \text{Robust features}&#10;\end{equation*}&#10; &#10; &#10;\end{document}" title="IguanaTex Bitmap Display">
            <a:extLst>
              <a:ext uri="{FF2B5EF4-FFF2-40B4-BE49-F238E27FC236}">
                <a16:creationId xmlns:a16="http://schemas.microsoft.com/office/drawing/2014/main" id="{2BD46B39-FF5D-E81B-E750-965C820DA2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1" y="10798105"/>
            <a:ext cx="9705913" cy="678354"/>
          </a:xfrm>
          <a:prstGeom prst="rect">
            <a:avLst/>
          </a:prstGeom>
        </p:spPr>
      </p:pic>
      <p:pic>
        <p:nvPicPr>
          <p:cNvPr id="42" name="Picture 41" descr="\documentclass{article}&#10;\usepackage{amsmath}&#10;&#10;\usepackage{array}&#10;\usepackage{amsmath}&#10;\usepackage{amsmath,amssymb}&#10;\DeclareMathOperator{\E}{\mathbb{E}}&#10;\pagestyle{empty}&#10;\begin{document}&#10; &#10;&#10;&#10;\begin{equation*}&#10; \mathbb{E}_{(x,y)\sim\mathcal{D}}[y.f(x)]\ge\rho \dots\dots \text{Useful features}&#10;\end{equation*}&#10;&#10;&#10; &#10; &#10;\end{document}" title="IguanaTex Bitmap Display">
            <a:extLst>
              <a:ext uri="{FF2B5EF4-FFF2-40B4-BE49-F238E27FC236}">
                <a16:creationId xmlns:a16="http://schemas.microsoft.com/office/drawing/2014/main" id="{20F55B75-DCAD-8E61-9386-7255B7DA1D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72" y="9978376"/>
            <a:ext cx="7613302" cy="4648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44D7ADC-2B46-7259-8DFA-C4FA63EF32F5}"/>
              </a:ext>
            </a:extLst>
          </p:cNvPr>
          <p:cNvSpPr/>
          <p:nvPr/>
        </p:nvSpPr>
        <p:spPr>
          <a:xfrm>
            <a:off x="492639" y="12463851"/>
            <a:ext cx="11742308" cy="7685188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      represents the set of the features utilized by a robust (i.e., </a:t>
            </a:r>
            <a:r>
              <a:rPr lang="en-US" sz="30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adversarially</a:t>
            </a:r>
            <a:r>
              <a:rPr lang="en-US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trained) classifier    .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B7D87C2-3E98-E318-F126-42C9127D9316}"/>
              </a:ext>
            </a:extLst>
          </p:cNvPr>
          <p:cNvSpPr/>
          <p:nvPr/>
        </p:nvSpPr>
        <p:spPr>
          <a:xfrm>
            <a:off x="1159521" y="12171704"/>
            <a:ext cx="10084075" cy="560528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DISENTANGLING ROBUST AND NON-ROBUST FEATURES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2654625-6147-3E79-B4F8-ABFCD69494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20" y="15546010"/>
            <a:ext cx="10193138" cy="305301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FFE11F5-D13C-6A13-D113-9BA8235F093F}"/>
              </a:ext>
            </a:extLst>
          </p:cNvPr>
          <p:cNvSpPr txBox="1"/>
          <p:nvPr/>
        </p:nvSpPr>
        <p:spPr>
          <a:xfrm>
            <a:off x="1040687" y="18642938"/>
            <a:ext cx="11194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+mj-lt"/>
              </a:rPr>
              <a:t>1st row: Sample images from standard CIFAR10(D) for all 10 classes. 2nd row: The </a:t>
            </a:r>
            <a:r>
              <a:rPr lang="en-US" sz="2400" b="0" i="0" u="none" strike="noStrike" baseline="0" dirty="0" err="1">
                <a:latin typeface="+mj-lt"/>
              </a:rPr>
              <a:t>robustified</a:t>
            </a:r>
            <a:r>
              <a:rPr lang="en-US" sz="2400" b="0" i="0" u="none" strike="noStrike" baseline="0" dirty="0">
                <a:latin typeface="+mj-lt"/>
              </a:rPr>
              <a:t> sample images from robust CIFAR10(R). 3rd row: Samples images from non-robust CIFAR10(N) dataset.</a:t>
            </a:r>
            <a:endParaRPr lang="en-US" sz="2400" dirty="0">
              <a:latin typeface="+mj-lt"/>
            </a:endParaRPr>
          </a:p>
        </p:txBody>
      </p:sp>
      <p:pic>
        <p:nvPicPr>
          <p:cNvPr id="62" name="Picture 61" descr="\documentclass{article}&#10;\usepackage{amsmath}&#10;&#10;\usepackage{array}&#10;\usepackage{amsmath}&#10;\usepackage{amsmath,amssymb}&#10;\DeclareMathOperator{\E}{\mathbb{E}}&#10;\pagestyle{empty}&#10;\begin{document}&#10; &#10;&#10;&#10;&#10; \begin{equation*}&#10; \mathbb{E}_{(x,y)\sim\widehat{\mathcal{D}}_R}[y.f(x)]=\begin{cases}&#10;  \mathbb{E}_{(x,y)\sim\mathcal{D}}[y.f(x)] &amp; \text{if } f\in\mathcal{F}_{c} \\&#10;  0 &amp; \text{otherwise},&#10; \end{cases}&#10;\end{equation*}&#10;&#10; &#10; &#10;\end{document}" title="IguanaTex Bitmap Display">
            <a:extLst>
              <a:ext uri="{FF2B5EF4-FFF2-40B4-BE49-F238E27FC236}">
                <a16:creationId xmlns:a16="http://schemas.microsoft.com/office/drawing/2014/main" id="{080C4568-3958-2988-2C67-B160202749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96" y="13112369"/>
            <a:ext cx="8379425" cy="1136914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\begin{document}&#10;&#10;$c$&#10;&#10;&#10;\end{document}" title="IguanaTex Bitmap Display">
            <a:extLst>
              <a:ext uri="{FF2B5EF4-FFF2-40B4-BE49-F238E27FC236}">
                <a16:creationId xmlns:a16="http://schemas.microsoft.com/office/drawing/2014/main" id="{7106D40D-7C1D-96A5-7E2E-41B4D8DD84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35" y="14972018"/>
            <a:ext cx="172812" cy="204996"/>
          </a:xfrm>
          <a:prstGeom prst="rect">
            <a:avLst/>
          </a:prstGeom>
        </p:spPr>
      </p:pic>
      <p:pic>
        <p:nvPicPr>
          <p:cNvPr id="65" name="Picture 64" descr="\documentclass{article}&#10;\usepackage{amsmath}&#10;\pagestyle{empty}&#10;\begin{document}&#10;&#10;&#10;$ \mathcal{F}_{c} $&#10;&#10;\end{document}" title="IguanaTex Bitmap Display">
            <a:extLst>
              <a:ext uri="{FF2B5EF4-FFF2-40B4-BE49-F238E27FC236}">
                <a16:creationId xmlns:a16="http://schemas.microsoft.com/office/drawing/2014/main" id="{32E9BCCC-9931-80E2-26EA-3157145FE0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50" y="14410636"/>
            <a:ext cx="416404" cy="34318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4E96C62A-3A6C-5AAC-3DFB-F30597B1729E}"/>
              </a:ext>
            </a:extLst>
          </p:cNvPr>
          <p:cNvSpPr/>
          <p:nvPr/>
        </p:nvSpPr>
        <p:spPr>
          <a:xfrm>
            <a:off x="500530" y="20658716"/>
            <a:ext cx="11742308" cy="3464166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There has not been any assessment on using such robust features in CL frameworks to enhance the robustness of CL models against adversarial attacks.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Current CL algorithms use standard features - a mixture of robust and non-robust features - and result in models vulnerable to both natural and adversarial noise.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8FEAD7-FD57-8E4A-3936-C0B8DD366872}"/>
              </a:ext>
            </a:extLst>
          </p:cNvPr>
          <p:cNvSpPr/>
          <p:nvPr/>
        </p:nvSpPr>
        <p:spPr>
          <a:xfrm>
            <a:off x="4282248" y="20379255"/>
            <a:ext cx="4429338" cy="560528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MOTIVATION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F2261D-6664-893D-3683-54A63D1A7A59}"/>
              </a:ext>
            </a:extLst>
          </p:cNvPr>
          <p:cNvSpPr/>
          <p:nvPr/>
        </p:nvSpPr>
        <p:spPr>
          <a:xfrm>
            <a:off x="492640" y="24632559"/>
            <a:ext cx="11750198" cy="10791518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DB265B3-32CB-1C2B-7469-44FFE87CD0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1" y="26484070"/>
            <a:ext cx="11171206" cy="272989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C2E860E-82AD-1A34-8FF7-E5B02CF4DC35}"/>
              </a:ext>
            </a:extLst>
          </p:cNvPr>
          <p:cNvSpPr txBox="1"/>
          <p:nvPr/>
        </p:nvSpPr>
        <p:spPr>
          <a:xfrm>
            <a:off x="978777" y="29231668"/>
            <a:ext cx="11194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baseline="0" dirty="0">
                <a:latin typeface="+mj-lt"/>
              </a:rPr>
              <a:t>The average accuracies of all five models trained on CIFAR10, Robustified</a:t>
            </a:r>
            <a:r>
              <a:rPr lang="en-US" sz="2400" dirty="0">
                <a:latin typeface="+mj-lt"/>
              </a:rPr>
              <a:t>-CIFAR10 and Non-</a:t>
            </a:r>
            <a:r>
              <a:rPr lang="en-US" sz="2400" dirty="0" err="1">
                <a:latin typeface="+mj-lt"/>
              </a:rPr>
              <a:t>Robustified</a:t>
            </a:r>
            <a:r>
              <a:rPr lang="en-US" sz="2400" dirty="0">
                <a:latin typeface="+mj-lt"/>
              </a:rPr>
              <a:t> CIFAR10 datasets. In the model               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 the first entry represent the training data set, the second set of letters denotes the replay buffer datasets sampled equally.</a:t>
            </a:r>
            <a:endParaRPr lang="en-US" sz="2400" dirty="0">
              <a:latin typeface="+mj-lt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89DFD62-601B-05EA-DBA8-DF257624FD4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53" y="30891223"/>
            <a:ext cx="4612540" cy="439660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EE22B12-9A84-D239-A36E-58DBDCA3B716}"/>
              </a:ext>
            </a:extLst>
          </p:cNvPr>
          <p:cNvSpPr txBox="1"/>
          <p:nvPr/>
        </p:nvSpPr>
        <p:spPr>
          <a:xfrm>
            <a:off x="492640" y="31155938"/>
            <a:ext cx="66434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The average of the five models               </a:t>
            </a:r>
            <a:r>
              <a:rPr lang="en-US" sz="3000" dirty="0">
                <a:solidFill>
                  <a:schemeClr val="tx1"/>
                </a:solidFill>
                <a:cs typeface="Times New Roman" panose="02020603050405020304" pitchFamily="18" charset="0"/>
              </a:rPr>
              <a:t>,</a:t>
            </a:r>
            <a:br>
              <a:rPr lang="en-US" sz="300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 ,               ,                and                , as the incrementally learn a sequence of 9 tasks in CIFAR10 dataset. Where D=Standard CIFAR10, </a:t>
            </a:r>
            <a:r>
              <a:rPr lang="en-US" sz="3000" dirty="0">
                <a:solidFill>
                  <a:schemeClr val="tx1"/>
                </a:solidFill>
              </a:rPr>
              <a:t>R=</a:t>
            </a:r>
            <a:r>
              <a:rPr lang="en-US" sz="3000" dirty="0" err="1">
                <a:solidFill>
                  <a:schemeClr val="tx1"/>
                </a:solidFill>
              </a:rPr>
              <a:t>Robustified</a:t>
            </a:r>
            <a:r>
              <a:rPr lang="en-US" sz="3000" dirty="0">
                <a:solidFill>
                  <a:schemeClr val="tx1"/>
                </a:solidFill>
              </a:rPr>
              <a:t> CIFAR10 and N=Non-</a:t>
            </a:r>
            <a:r>
              <a:rPr lang="en-US" sz="3000" dirty="0" err="1">
                <a:solidFill>
                  <a:schemeClr val="tx1"/>
                </a:solidFill>
              </a:rPr>
              <a:t>Robustified</a:t>
            </a:r>
            <a:r>
              <a:rPr lang="en-US" sz="3000" dirty="0">
                <a:solidFill>
                  <a:schemeClr val="tx1"/>
                </a:solidFill>
              </a:rPr>
              <a:t> CIFAR10 datasets.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AE7CD-FE51-F89D-D466-D53F47CA36C9}"/>
              </a:ext>
            </a:extLst>
          </p:cNvPr>
          <p:cNvSpPr/>
          <p:nvPr/>
        </p:nvSpPr>
        <p:spPr>
          <a:xfrm>
            <a:off x="4168692" y="24334372"/>
            <a:ext cx="4405986" cy="560528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METHODOLOGY</a:t>
            </a:r>
          </a:p>
        </p:txBody>
      </p:sp>
      <p:pic>
        <p:nvPicPr>
          <p:cNvPr id="78" name="Picture 77" descr="\documentclass{article}&#10;\usepackage{amsmath}&#10;&#10;\usepackage{array}&#10;\usepackage{amsmath}&#10;\usepackage{amsmath,amssymb}&#10;\DeclareMathOperator{\E}{\mathbb{E}}&#10;\pagestyle{empty}&#10;\begin{document}&#10; &#10;\begin{equation*}&#10; ACC = \frac{1}{T} \sum_{i=1}^{T}R_{T,i} \dots\dots\text{where ACC is average accuracy}&#10;\end{equation*}&#10;&#10; &#10; &#10;\end{document}" title="IguanaTex Bitmap Display">
            <a:extLst>
              <a:ext uri="{FF2B5EF4-FFF2-40B4-BE49-F238E27FC236}">
                <a16:creationId xmlns:a16="http://schemas.microsoft.com/office/drawing/2014/main" id="{516D178A-51B4-FC1B-C94E-BFA1C153DF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69" y="25326363"/>
            <a:ext cx="7380924" cy="865564"/>
          </a:xfrm>
          <a:prstGeom prst="rect">
            <a:avLst/>
          </a:prstGeom>
        </p:spPr>
      </p:pic>
      <p:pic>
        <p:nvPicPr>
          <p:cNvPr id="80" name="Picture 79" descr="\documentclass{article}&#10;\usepackage{amsmath}&#10;\pagestyle{empty}&#10;\begin{document}&#10;&#10;$ f_{(\mathcal{D}, \mathcal{DD})} $&#10;&#10;&#10;&#10;\end{document}" title="IguanaTex Bitmap Display">
            <a:extLst>
              <a:ext uri="{FF2B5EF4-FFF2-40B4-BE49-F238E27FC236}">
                <a16:creationId xmlns:a16="http://schemas.microsoft.com/office/drawing/2014/main" id="{B10FA4CC-4EF2-AC7B-8431-36E61D027F5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6" y="31226880"/>
            <a:ext cx="1197257" cy="403200"/>
          </a:xfrm>
          <a:prstGeom prst="rect">
            <a:avLst/>
          </a:prstGeom>
        </p:spPr>
      </p:pic>
      <p:pic>
        <p:nvPicPr>
          <p:cNvPr id="81" name="Picture 80" descr="\documentclass{article}&#10;\usepackage{amsmath}&#10;\pagestyle{empty}&#10;\begin{document}&#10;&#10;$ f_{(\mathcal{D}, \mathcal{DR})} $&#10;&#10;&#10;&#10;\end{document}" title="IguanaTex Bitmap Display">
            <a:extLst>
              <a:ext uri="{FF2B5EF4-FFF2-40B4-BE49-F238E27FC236}">
                <a16:creationId xmlns:a16="http://schemas.microsoft.com/office/drawing/2014/main" id="{81DAAC12-E9ED-DD24-FD07-109AFE9F8F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5" y="31728742"/>
            <a:ext cx="1212343" cy="403200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&#10;$ f_{(\mathcal{R}, \mathcal{RD})} $&#10;&#10;&#10;&#10;\end{document}" title="IguanaTex Bitmap Display">
            <a:extLst>
              <a:ext uri="{FF2B5EF4-FFF2-40B4-BE49-F238E27FC236}">
                <a16:creationId xmlns:a16="http://schemas.microsoft.com/office/drawing/2014/main" id="{9063693C-306D-D105-F8BB-BEBBBCE8B0E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47" y="31725988"/>
            <a:ext cx="1228800" cy="403200"/>
          </a:xfrm>
          <a:prstGeom prst="rect">
            <a:avLst/>
          </a:prstGeom>
        </p:spPr>
      </p:pic>
      <p:pic>
        <p:nvPicPr>
          <p:cNvPr id="84" name="Picture 83" descr="\documentclass{article}&#10;\usepackage{amsmath}&#10;\pagestyle{empty}&#10;\begin{document}&#10;&#10;$ f_{(\mathcal{D}, \mathcal{DN&#10;})} $&#10;&#10;&#10;&#10;\end{document}" title="IguanaTex Bitmap Display">
            <a:extLst>
              <a:ext uri="{FF2B5EF4-FFF2-40B4-BE49-F238E27FC236}">
                <a16:creationId xmlns:a16="http://schemas.microsoft.com/office/drawing/2014/main" id="{D46BFC8B-317E-8C32-5341-C55036A344B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48" y="31727227"/>
            <a:ext cx="1233522" cy="400722"/>
          </a:xfrm>
          <a:prstGeom prst="rect">
            <a:avLst/>
          </a:prstGeom>
        </p:spPr>
      </p:pic>
      <p:pic>
        <p:nvPicPr>
          <p:cNvPr id="85" name="Picture 84" descr="\documentclass{article}&#10;\usepackage{amsmath}&#10;\pagestyle{empty}&#10;\begin{document}&#10;&#10;$ f_{(\mathcal{N}, \mathcal{ND})} $&#10;&#10;&#10;&#10;\end{document}" title="IguanaTex Bitmap Display">
            <a:extLst>
              <a:ext uri="{FF2B5EF4-FFF2-40B4-BE49-F238E27FC236}">
                <a16:creationId xmlns:a16="http://schemas.microsoft.com/office/drawing/2014/main" id="{730D5EBD-C292-07FA-31B5-072B057C385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27" y="31725988"/>
            <a:ext cx="1253671" cy="393361"/>
          </a:xfrm>
          <a:prstGeom prst="rect">
            <a:avLst/>
          </a:prstGeom>
        </p:spPr>
      </p:pic>
      <p:pic>
        <p:nvPicPr>
          <p:cNvPr id="86" name="Picture 85" descr="\documentclass{article}&#10;\usepackage{amsmath}&#10;\pagestyle{empty}&#10;\begin{document}&#10;&#10;$ f_{(X, YZ)} $&#10;&#10;&#10;&#10;\end{document}" title="IguanaTex Bitmap Display">
            <a:extLst>
              <a:ext uri="{FF2B5EF4-FFF2-40B4-BE49-F238E27FC236}">
                <a16:creationId xmlns:a16="http://schemas.microsoft.com/office/drawing/2014/main" id="{8A566EAE-23C2-28E9-F2E9-3262AFDCDA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13" y="29622129"/>
            <a:ext cx="1000746" cy="34013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B7EF60B-B381-C161-C3AE-BD99A64DC03D}"/>
              </a:ext>
            </a:extLst>
          </p:cNvPr>
          <p:cNvSpPr/>
          <p:nvPr/>
        </p:nvSpPr>
        <p:spPr>
          <a:xfrm>
            <a:off x="12849652" y="3095663"/>
            <a:ext cx="11800184" cy="7347567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model trained using non-robust features performed the worst in noisy conditions and under adversarial attacks. Our study underlines the significance of using robust features in CIL.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612E279-D097-FC9F-9C9B-ACDAFC7D5EC7}"/>
              </a:ext>
            </a:extLst>
          </p:cNvPr>
          <p:cNvSpPr/>
          <p:nvPr/>
        </p:nvSpPr>
        <p:spPr>
          <a:xfrm>
            <a:off x="14082976" y="2726525"/>
            <a:ext cx="9387371" cy="960957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EVALUATING ROBUSTNESS AGAINST WORST-CASES ADVERSARIAL PERTURBATIONS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07AC425-10B2-D1FA-0911-D270DF3C32B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217" y="6149187"/>
            <a:ext cx="3919446" cy="386831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5FA93E-2D5C-BB96-9122-B737362F6EE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287" y="6149187"/>
            <a:ext cx="3919446" cy="386831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28FC10B-66E5-1DF4-4886-E8E21E6C085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591" y="6149187"/>
            <a:ext cx="3919446" cy="386831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F7AA978-A235-474B-5E32-9FA2E2378013}"/>
              </a:ext>
            </a:extLst>
          </p:cNvPr>
          <p:cNvSpPr txBox="1"/>
          <p:nvPr/>
        </p:nvSpPr>
        <p:spPr>
          <a:xfrm>
            <a:off x="13359887" y="5764137"/>
            <a:ext cx="34410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Against FGSM attacks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F4BD4C-C87D-E0C1-A47C-2CFC64E41173}"/>
              </a:ext>
            </a:extLst>
          </p:cNvPr>
          <p:cNvSpPr txBox="1"/>
          <p:nvPr/>
        </p:nvSpPr>
        <p:spPr>
          <a:xfrm>
            <a:off x="17185717" y="5738321"/>
            <a:ext cx="34410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Against PGD-      attacks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20E460-8A7F-732A-D874-920DDB683B27}"/>
              </a:ext>
            </a:extLst>
          </p:cNvPr>
          <p:cNvSpPr txBox="1"/>
          <p:nvPr/>
        </p:nvSpPr>
        <p:spPr>
          <a:xfrm>
            <a:off x="20878799" y="5761470"/>
            <a:ext cx="350686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Against PGD-        attacks</a:t>
            </a:r>
          </a:p>
        </p:txBody>
      </p:sp>
      <p:pic>
        <p:nvPicPr>
          <p:cNvPr id="104" name="Picture 103" descr="\documentclass{article}&#10;\usepackage{amsmath}&#10;\pagestyle{empty}&#10;\begin{document}&#10;&#10;&#10;$L_{2}$&#10;&#10;\end{document}" title="IguanaTex Bitmap Display">
            <a:extLst>
              <a:ext uri="{FF2B5EF4-FFF2-40B4-BE49-F238E27FC236}">
                <a16:creationId xmlns:a16="http://schemas.microsoft.com/office/drawing/2014/main" id="{E65298F5-F2D0-4684-C2F4-69C974FB4C9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021" y="5871078"/>
            <a:ext cx="273455" cy="227879"/>
          </a:xfrm>
          <a:prstGeom prst="rect">
            <a:avLst/>
          </a:prstGeom>
        </p:spPr>
      </p:pic>
      <p:pic>
        <p:nvPicPr>
          <p:cNvPr id="105" name="Picture 104" descr="\documentclass{article}&#10;\usepackage{amsmath}&#10;\pagestyle{empty}&#10;\begin{document}&#10;&#10;&#10;$L_{inf}$&#10;&#10;\end{document}" title="IguanaTex Bitmap Display">
            <a:extLst>
              <a:ext uri="{FF2B5EF4-FFF2-40B4-BE49-F238E27FC236}">
                <a16:creationId xmlns:a16="http://schemas.microsoft.com/office/drawing/2014/main" id="{9E13C5AC-17CF-40A4-1344-0EBAA565797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963" y="5907135"/>
            <a:ext cx="466286" cy="245943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4E9CBFD5-62FF-1730-206C-4A5293F62228}"/>
              </a:ext>
            </a:extLst>
          </p:cNvPr>
          <p:cNvSpPr/>
          <p:nvPr/>
        </p:nvSpPr>
        <p:spPr>
          <a:xfrm>
            <a:off x="12849651" y="11125530"/>
            <a:ext cx="11803707" cy="20177429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The average accuracy of the 5 models (i.e.               ,               ,                ,       ,                and                 against 19 types of noise.</a:t>
            </a:r>
          </a:p>
          <a:p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6EB1191-2863-059F-9E6A-AB5B727AE019}"/>
              </a:ext>
            </a:extLst>
          </p:cNvPr>
          <p:cNvSpPr/>
          <p:nvPr/>
        </p:nvSpPr>
        <p:spPr>
          <a:xfrm>
            <a:off x="13084455" y="10658550"/>
            <a:ext cx="11181197" cy="960957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EVALUATING ROBUSTNESS AGAINST COMMON CORRUPTIONS (CIFAR10-C Dataset)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97427681-1899-D3A3-C8A4-E8BFF3EF9E8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27" y="21238471"/>
            <a:ext cx="10056652" cy="996955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846479D-2C6D-6EF2-6316-1DAA674019D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002" y="12017061"/>
            <a:ext cx="9652016" cy="8135584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DEBD8B09-FE49-B426-B421-51568B55077E}"/>
              </a:ext>
            </a:extLst>
          </p:cNvPr>
          <p:cNvSpPr/>
          <p:nvPr/>
        </p:nvSpPr>
        <p:spPr>
          <a:xfrm>
            <a:off x="12849652" y="31810581"/>
            <a:ext cx="11800184" cy="3613496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presented an empirical and exhaustive study to demonstrate the crucial role of features in the context of class incremental learning (CIL) under various noise and perturbation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concluded that continual learning 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 trained using standard and non-robust features performed poorly in noisy and adversarial conditions as compared to the model trained using robust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AEB94C0-44EB-137B-CCE2-E6DFE4EFA947}"/>
              </a:ext>
            </a:extLst>
          </p:cNvPr>
          <p:cNvSpPr/>
          <p:nvPr/>
        </p:nvSpPr>
        <p:spPr>
          <a:xfrm>
            <a:off x="16215340" y="31566356"/>
            <a:ext cx="4427701" cy="560528"/>
          </a:xfrm>
          <a:prstGeom prst="rect">
            <a:avLst/>
          </a:prstGeom>
          <a:solidFill>
            <a:srgbClr val="5A130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rgbClr val="FFCF03"/>
                </a:solidFill>
              </a:rPr>
              <a:t>CONCLUSION</a:t>
            </a:r>
          </a:p>
        </p:txBody>
      </p:sp>
      <p:pic>
        <p:nvPicPr>
          <p:cNvPr id="133" name="Picture 132" descr="\documentclass{article}&#10;\usepackage{amsmath}&#10;\pagestyle{empty}&#10;\begin{document}&#10;&#10;$ f_{(\mathcal{D}, \mathcal{DD})} $&#10;&#10;&#10;&#10;\end{document}" title="IguanaTex Bitmap Display">
            <a:extLst>
              <a:ext uri="{FF2B5EF4-FFF2-40B4-BE49-F238E27FC236}">
                <a16:creationId xmlns:a16="http://schemas.microsoft.com/office/drawing/2014/main" id="{FB64386B-E0F2-6551-B2AE-AF3E63981A4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659" y="20374597"/>
            <a:ext cx="1197257" cy="403200"/>
          </a:xfrm>
          <a:prstGeom prst="rect">
            <a:avLst/>
          </a:prstGeom>
        </p:spPr>
      </p:pic>
      <p:pic>
        <p:nvPicPr>
          <p:cNvPr id="134" name="Picture 133" descr="\documentclass{article}&#10;\usepackage{amsmath}&#10;\pagestyle{empty}&#10;\begin{document}&#10;&#10;$ f_{(\mathcal{D}, \mathcal{DR})} $&#10;&#10;&#10;&#10;\end{document}" title="IguanaTex Bitmap Display">
            <a:extLst>
              <a:ext uri="{FF2B5EF4-FFF2-40B4-BE49-F238E27FC236}">
                <a16:creationId xmlns:a16="http://schemas.microsoft.com/office/drawing/2014/main" id="{228C3589-6BB2-2139-93C9-810CB3FBEA39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728" y="20374597"/>
            <a:ext cx="1212343" cy="403200"/>
          </a:xfrm>
          <a:prstGeom prst="rect">
            <a:avLst/>
          </a:prstGeom>
        </p:spPr>
      </p:pic>
      <p:pic>
        <p:nvPicPr>
          <p:cNvPr id="135" name="Picture 134" descr="\documentclass{article}&#10;\usepackage{amsmath}&#10;\pagestyle{empty}&#10;\begin{document}&#10;&#10;$ f_{(\mathcal{R}, \mathcal{RD})} $&#10;&#10;&#10;&#10;\end{document}" title="IguanaTex Bitmap Display">
            <a:extLst>
              <a:ext uri="{FF2B5EF4-FFF2-40B4-BE49-F238E27FC236}">
                <a16:creationId xmlns:a16="http://schemas.microsoft.com/office/drawing/2014/main" id="{94F31C1A-D2F3-2783-C1A4-0D6C3E2C2207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959" y="20801615"/>
            <a:ext cx="1228800" cy="403200"/>
          </a:xfrm>
          <a:prstGeom prst="rect">
            <a:avLst/>
          </a:prstGeom>
        </p:spPr>
      </p:pic>
      <p:pic>
        <p:nvPicPr>
          <p:cNvPr id="136" name="Picture 135" descr="\documentclass{article}&#10;\usepackage{amsmath}&#10;\pagestyle{empty}&#10;\begin{document}&#10;&#10;$ f_{(\mathcal{D}, \mathcal{DN&#10;})} $&#10;&#10;&#10;&#10;\end{document}" title="IguanaTex Bitmap Display">
            <a:extLst>
              <a:ext uri="{FF2B5EF4-FFF2-40B4-BE49-F238E27FC236}">
                <a16:creationId xmlns:a16="http://schemas.microsoft.com/office/drawing/2014/main" id="{8EC9600B-B1D1-EFE7-E671-3C0E1D52F9B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883" y="20377075"/>
            <a:ext cx="1233522" cy="400722"/>
          </a:xfrm>
          <a:prstGeom prst="rect">
            <a:avLst/>
          </a:prstGeom>
        </p:spPr>
      </p:pic>
      <p:pic>
        <p:nvPicPr>
          <p:cNvPr id="137" name="Picture 136" descr="\documentclass{article}&#10;\usepackage{amsmath}&#10;\pagestyle{empty}&#10;\begin{document}&#10;&#10;$ f_{(\mathcal{N}, \mathcal{ND})} $&#10;&#10;&#10;&#10;\end{document}" title="IguanaTex Bitmap Display">
            <a:extLst>
              <a:ext uri="{FF2B5EF4-FFF2-40B4-BE49-F238E27FC236}">
                <a16:creationId xmlns:a16="http://schemas.microsoft.com/office/drawing/2014/main" id="{0D19204C-9E1E-C552-17C2-A97D84A3D0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047" y="20811454"/>
            <a:ext cx="1253671" cy="3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38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35.958"/>
  <p:tag name="ORIGINALWIDTH" val="4806.899"/>
  <p:tag name="LATEXADDIN" val="\documentclass{article}&#10;\usepackage{amsmath}&#10;&#10;\usepackage{array}&#10;\usepackage{amsmath}&#10;\usepackage{amsmath,amssymb}&#10;\DeclareMathOperator{\E}{\mathbb{E}}&#10;\pagestyle{empty}&#10;\begin{document}&#10; &#10;\begin{equation*}&#10; \mathbb{E}_{(x,y)\sim\mathcal{D}}[\inf_{\delta\in \Delta(x)} y.f(x +\delta)] \ge \gamma \dots\dots \text{Robust features}&#10;\end{equation*}&#10; &#10; &#10;\end{document}"/>
  <p:tag name="IGUANATEXSIZE" val="20"/>
  <p:tag name="IGUANATEXCURSOR" val="306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78.6652"/>
  <p:tag name="LATEXADDIN" val="\documentclass{article}&#10;\usepackage{amsmath}&#10;\pagestyle{empty}&#10;\begin{document}&#10;&#10;$ f_{(\mathcal{D}, \mathcal{DN&#10;})} $&#10;&#10;&#10;&#10;\end{document}"/>
  <p:tag name="IGUANATEXSIZE" val="20"/>
  <p:tag name="IGUANATEXCURSOR" val="112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702.6621"/>
  <p:tag name="LATEXADDIN" val="\documentclass{article}&#10;\usepackage{amsmath}&#10;\pagestyle{empty}&#10;\begin{document}&#10;&#10;$ f_{(\mathcal{N}, \mathcal{ND})} $&#10;&#10;&#10;&#10;\end{document}"/>
  <p:tag name="IGUANATEXSIZE" val="20"/>
  <p:tag name="IGUANATEXCURSOR" val="11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48.6689"/>
  <p:tag name="LATEXADDIN" val="\documentclass{article}&#10;\usepackage{amsmath}&#10;\pagestyle{empty}&#10;\begin{document}&#10;&#10;$ f_{(X, YZ)} $&#10;&#10;&#10;&#10;\end{document}"/>
  <p:tag name="IGUANATEXSIZE" val="30"/>
  <p:tag name="IGUANATEXCURSOR" val="92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.4784"/>
  <p:tag name="ORIGINALWIDTH" val="206.9741"/>
  <p:tag name="LATEXADDIN" val="\documentclass{article}&#10;\usepackage{amsmath}&#10;\pagestyle{empty}&#10;\begin{document}&#10;&#10;&#10;$L_{2}$&#10;&#10;\end{document}"/>
  <p:tag name="IGUANATEXSIZE" val="24"/>
  <p:tag name="IGUANATEXCURSOR" val="8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1.7248"/>
  <p:tag name="ORIGINALWIDTH" val="382.4522"/>
  <p:tag name="LATEXADDIN" val="\documentclass{article}&#10;\usepackage{amsmath}&#10;\pagestyle{empty}&#10;\begin{document}&#10;&#10;&#10;$L_{inf}$&#10;&#10;\end{document}"/>
  <p:tag name="IGUANATEXSIZE" val="20"/>
  <p:tag name="IGUANATEXCURSOR" val="8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54.6682"/>
  <p:tag name="LATEXADDIN" val="\documentclass{article}&#10;\usepackage{amsmath}&#10;\pagestyle{empty}&#10;\begin{document}&#10;&#10;$ f_{(\mathcal{D}, \mathcal{DD})} $&#10;&#10;&#10;&#10;\end{document}"/>
  <p:tag name="IGUANATEXSIZE" val="30"/>
  <p:tag name="IGUANATEXCURSOR" val="0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62.9172"/>
  <p:tag name="LATEXADDIN" val="\documentclass{article}&#10;\usepackage{amsmath}&#10;\pagestyle{empty}&#10;\begin{document}&#10;&#10;$ f_{(\mathcal{D}, \mathcal{DR})} $&#10;&#10;&#10;&#10;\end{document}"/>
  <p:tag name="IGUANATEXSIZE" val="30"/>
  <p:tag name="IGUANATEXCURSOR" val="11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71.916"/>
  <p:tag name="LATEXADDIN" val="\documentclass{article}&#10;\usepackage{amsmath}&#10;\pagestyle{empty}&#10;\begin{document}&#10;&#10;$ f_{(\mathcal{R}, \mathcal{RD})} $&#10;&#10;&#10;&#10;\end{document}"/>
  <p:tag name="IGUANATEXSIZE" val="30"/>
  <p:tag name="IGUANATEXCURSOR" val="11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78.6652"/>
  <p:tag name="LATEXADDIN" val="\documentclass{article}&#10;\usepackage{amsmath}&#10;\pagestyle{empty}&#10;\begin{document}&#10;&#10;$ f_{(\mathcal{D}, \mathcal{DN&#10;})} $&#10;&#10;&#10;&#10;\end{document}"/>
  <p:tag name="IGUANATEXSIZE" val="20"/>
  <p:tag name="IGUANATEXCURSOR" val="112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702.6621"/>
  <p:tag name="LATEXADDIN" val="\documentclass{article}&#10;\usepackage{amsmath}&#10;\pagestyle{empty}&#10;\begin{document}&#10;&#10;$ f_{(\mathcal{N}, \mathcal{ND})} $&#10;&#10;&#10;&#10;\end{document}"/>
  <p:tag name="IGUANATEXSIZE" val="20"/>
  <p:tag name="IGUANATEXCURSOR" val="11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0.2212"/>
  <p:tag name="ORIGINALWIDTH" val="3770.529"/>
  <p:tag name="LATEXADDIN" val="\documentclass{article}&#10;\usepackage{amsmath}&#10;&#10;\usepackage{array}&#10;\usepackage{amsmath}&#10;\usepackage{amsmath,amssymb}&#10;\DeclareMathOperator{\E}{\mathbb{E}}&#10;\pagestyle{empty}&#10;\begin{document}&#10; &#10;&#10;&#10;\begin{equation*}&#10; \mathbb{E}_{(x,y)\sim\mathcal{D}}[y.f(x)]\ge\rho \dots\dots \text{Useful features}&#10;\end{equation*}&#10;&#10;&#10; &#10; &#10;\end{document}"/>
  <p:tag name="IGUANATEXSIZE" val="20"/>
  <p:tag name="IGUANATEXCURSOR" val="26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1.6723"/>
  <p:tag name="ORIGINALWIDTH" val="4581.927"/>
  <p:tag name="LATEXADDIN" val="\documentclass{article}&#10;\usepackage{amsmath}&#10;&#10;\usepackage{array}&#10;\usepackage{amsmath}&#10;\usepackage{amsmath,amssymb}&#10;\DeclareMathOperator{\E}{\mathbb{E}}&#10;\pagestyle{empty}&#10;\begin{document}&#10; &#10;&#10;&#10;&#10; \begin{equation*}&#10; \mathbb{E}_{(x,y)\sim\widehat{\mathcal{D}}_R}[y.f(x)]=\begin{cases}&#10;  \mathbb{E}_{(x,y)\sim\mathcal{D}}[y.f(x)] &amp; \text{if } f\in\mathcal{F}_{c} \\&#10;  0 &amp; \text{otherwise},&#10; \end{cases}&#10;\end{equation*}&#10;&#10; &#10; &#10;\end{document}"/>
  <p:tag name="IGUANATEXSIZE" val="30"/>
  <p:tag name="IGUANATEXCURSOR" val="357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.73827"/>
  <p:tag name="ORIGINALWIDTH" val="80.98985"/>
  <p:tag name="LATEXADDIN" val="\documentclass{article}&#10;\usepackage{amsmath}&#10;\pagestyle{empty}&#10;\begin{document}&#10;&#10;$c$&#10;&#10;&#10;\end{document}"/>
  <p:tag name="IGUANATEXSIZE" val="30"/>
  <p:tag name="IGUANATEXCURSOR" val="84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.478"/>
  <p:tag name="ORIGINALWIDTH" val="218.2228"/>
  <p:tag name="LATEXADDIN" val="\documentclass{article}&#10;\usepackage{amsmath}&#10;\pagestyle{empty}&#10;\begin{document}&#10;&#10;&#10;$ \mathcal{F}_{c} $&#10;&#10;\end{document}"/>
  <p:tag name="IGUANATEXSIZE" val="20"/>
  <p:tag name="IGUANATEXCURSOR" val="10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4.4244"/>
  <p:tag name="ORIGINALWIDTH" val="5154.106"/>
  <p:tag name="LATEXADDIN" val="\documentclass{article}&#10;\usepackage{amsmath}&#10;&#10;\usepackage{array}&#10;\usepackage{amsmath}&#10;\usepackage{amsmath,amssymb}&#10;\DeclareMathOperator{\E}{\mathbb{E}}&#10;\pagestyle{empty}&#10;\begin{document}&#10; &#10;\begin{equation*}&#10; ACC = \frac{1}{T} \sum_{i=1}^{T}R_{T,i} \dots\dots\text{where ACC is average accuracy}&#10;\end{equation*}&#10;&#10; &#10; &#10;\end{document}"/>
  <p:tag name="IGUANATEXSIZE" val="20"/>
  <p:tag name="IGUANATEXCURSOR" val="25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54.6682"/>
  <p:tag name="LATEXADDIN" val="\documentclass{article}&#10;\usepackage{amsmath}&#10;\pagestyle{empty}&#10;\begin{document}&#10;&#10;$ f_{(\mathcal{D}, \mathcal{DD})} $&#10;&#10;&#10;&#10;\end{document}"/>
  <p:tag name="IGUANATEXSIZE" val="30"/>
  <p:tag name="IGUANATEXCURSOR" val="0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62.9172"/>
  <p:tag name="LATEXADDIN" val="\documentclass{article}&#10;\usepackage{amsmath}&#10;\pagestyle{empty}&#10;\begin{document}&#10;&#10;$ f_{(\mathcal{D}, \mathcal{DR})} $&#10;&#10;&#10;&#10;\end{document}"/>
  <p:tag name="IGUANATEXSIZE" val="30"/>
  <p:tag name="IGUANATEXCURSOR" val="11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4724"/>
  <p:tag name="ORIGINALWIDTH" val="671.916"/>
  <p:tag name="LATEXADDIN" val="\documentclass{article}&#10;\usepackage{amsmath}&#10;\pagestyle{empty}&#10;\begin{document}&#10;&#10;$ f_{(\mathcal{R}, \mathcal{RD})} $&#10;&#10;&#10;&#10;\end{document}"/>
  <p:tag name="IGUANATEXSIZE" val="30"/>
  <p:tag name="IGUANATEXCURSOR" val="11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1808</TotalTime>
  <Words>469</Words>
  <Application>Microsoft Office PowerPoint</Application>
  <PresentationFormat>Custom</PresentationFormat>
  <Paragraphs>74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Arvo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Sana S</dc:creator>
  <cp:lastModifiedBy>Sana S</cp:lastModifiedBy>
  <cp:revision>29</cp:revision>
  <dcterms:created xsi:type="dcterms:W3CDTF">2022-07-05T17:10:31Z</dcterms:created>
  <dcterms:modified xsi:type="dcterms:W3CDTF">2022-07-13T15:33:09Z</dcterms:modified>
</cp:coreProperties>
</file>